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102" d="100"/>
          <a:sy n="102" d="100"/>
        </p:scale>
        <p:origin x="876" y="10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5C6E6171-B9D7-48CE-A17B-C76588A4DD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5C9CA000-DCA9-425D-BD8B-F3E9CEAE21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B4E7D406-15AD-479C-A812-830BD101B84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0.26</c:v>
                </c:pt>
                <c:pt idx="1">
                  <c:v>0.42</c:v>
                </c:pt>
                <c:pt idx="2">
                  <c:v>0.25</c:v>
                </c:pt>
                <c:pt idx="3">
                  <c:v>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26%</c:v>
                  </c:pt>
                  <c:pt idx="1">
                    <c:v>42%</c:v>
                  </c:pt>
                  <c:pt idx="2">
                    <c:v>25%</c:v>
                  </c:pt>
                  <c:pt idx="3">
                    <c:v>6%</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028EBA58-CB31-49BC-8936-28BC7EDCD08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5C8CEDAB-F66A-425D-8B75-2E28089A3A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AC985132-E8FA-46A5-9AE1-EA478A0992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0.18</c:v>
                </c:pt>
                <c:pt idx="2">
                  <c:v>0.56999999999999995</c:v>
                </c:pt>
                <c:pt idx="3">
                  <c:v>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c:v>
                  </c:pt>
                  <c:pt idx="1">
                    <c:v>18%</c:v>
                  </c:pt>
                  <c:pt idx="2">
                    <c:v>57%</c:v>
                  </c:pt>
                  <c:pt idx="3">
                    <c:v>24%</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0.83</c:v>
                </c:pt>
                <c:pt idx="1">
                  <c:v>0.83</c:v>
                </c:pt>
                <c:pt idx="2">
                  <c:v>0.88</c:v>
                </c:pt>
                <c:pt idx="3">
                  <c:v>0.98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4A76A5C6-9297-480A-B9E3-1B76363EB06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035EF2FC-4CB0-48B1-B2A6-422EBE2FA11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C8386F9D-EEF7-4776-B69E-98088113D4B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0.17</c:v>
                </c:pt>
                <c:pt idx="1">
                  <c:v>0.17</c:v>
                </c:pt>
                <c:pt idx="2">
                  <c:v>0.12</c:v>
                </c:pt>
                <c:pt idx="3">
                  <c:v>0.02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83%</c:v>
                  </c:pt>
                  <c:pt idx="1">
                    <c:v>83%</c:v>
                  </c:pt>
                  <c:pt idx="2">
                    <c:v>88%</c:v>
                  </c:pt>
                  <c:pt idx="3">
                    <c:v>98%</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0.84</c:v>
                </c:pt>
                <c:pt idx="1">
                  <c:v>0.87</c:v>
                </c:pt>
                <c:pt idx="2">
                  <c:v>0.69</c:v>
                </c:pt>
                <c:pt idx="3">
                  <c:v>1</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259F4662-312A-4CBB-9C5D-4C5E851C89B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15CE185D-81EF-4CFC-BB7A-E96088B5FD0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C70C4803-6789-4F0C-B4E5-2B8903EE62A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FE09C3D9-E9FA-4C9A-A473-852B48072DA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0.16</c:v>
                </c:pt>
                <c:pt idx="1">
                  <c:v>0.13</c:v>
                </c:pt>
                <c:pt idx="2">
                  <c:v>0.31</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84%</c:v>
                  </c:pt>
                  <c:pt idx="1">
                    <c:v>87%</c:v>
                  </c:pt>
                  <c:pt idx="2">
                    <c:v>69%</c:v>
                  </c:pt>
                  <c:pt idx="3">
                    <c:v>100%</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0.86</c:v>
                </c:pt>
                <c:pt idx="1">
                  <c:v>0.84</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75A4F18A-56F1-46E3-8FEA-F763C0261D2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ADE24AAA-8D39-416F-9E5D-0E979869BFA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53610A35-03CB-44B8-8DE1-E16A6B9EBA4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6C35CCE0-8E23-49F7-8C1A-50A44CBD850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0.14000000000000001</c:v>
                </c:pt>
                <c:pt idx="1">
                  <c:v>0.16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86%</c:v>
                  </c:pt>
                  <c:pt idx="1">
                    <c:v>84%</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0.85</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F44E320B-2AAE-4A29-A802-E1B39242708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AC078151-8261-4996-BD36-030996724B0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0.15</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85%</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83%</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0.82</c:v>
                </c:pt>
                <c:pt idx="1">
                  <c:v>0.83</c:v>
                </c:pt>
                <c:pt idx="2">
                  <c:v>0.79</c:v>
                </c:pt>
                <c:pt idx="3">
                  <c:v>0.87</c:v>
                </c:pt>
                <c:pt idx="4">
                  <c:v>0.87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47D5C7D5-CA73-44F3-80E7-CE020C25A51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0C6A815C-1350-4B48-9651-E998E6C805F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D5069487-EB17-494B-B0B4-0A130CD9547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36A34AC5-8596-4758-968D-401430E9FD2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0.18</c:v>
                </c:pt>
                <c:pt idx="1">
                  <c:v>0.17</c:v>
                </c:pt>
                <c:pt idx="2">
                  <c:v>0.21</c:v>
                </c:pt>
                <c:pt idx="3">
                  <c:v>0.13</c:v>
                </c:pt>
                <c:pt idx="4">
                  <c:v>0.13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82%</c:v>
                  </c:pt>
                  <c:pt idx="1">
                    <c:v>83%</c:v>
                  </c:pt>
                  <c:pt idx="2">
                    <c:v>79%</c:v>
                  </c:pt>
                  <c:pt idx="3">
                    <c:v>87%</c:v>
                  </c:pt>
                  <c:pt idx="4">
                    <c:v>87%</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0.79</c:v>
                </c:pt>
                <c:pt idx="2">
                  <c:v>0.83</c:v>
                </c:pt>
                <c:pt idx="3">
                  <c:v>0.88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1DD0360C-E08B-4D2E-8FBD-2D24E2F0707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683EA2D5-2C35-4B90-AED3-A505FB7636F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81A44BA3-2ADA-4448-ACAB-B2E261436DA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0.21</c:v>
                </c:pt>
                <c:pt idx="2">
                  <c:v>0.17</c:v>
                </c:pt>
                <c:pt idx="3">
                  <c:v>0.12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79%</c:v>
                  </c:pt>
                  <c:pt idx="2">
                    <c:v>83%</c:v>
                  </c:pt>
                  <c:pt idx="3">
                    <c:v>88%</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c:v>
                </c:pt>
                <c:pt idx="1">
                  <c:v>0</c:v>
                </c:pt>
                <c:pt idx="2">
                  <c:v>0.81</c:v>
                </c:pt>
                <c:pt idx="3">
                  <c:v>0.89</c:v>
                </c:pt>
                <c:pt idx="4">
                  <c:v>0.88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BDFF7429-76C7-4486-8070-2B9D8F92794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F7F862C3-4DE3-43AC-9210-CEFE579A3A3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3D175149-79C9-481B-97F5-241CC4F857B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A465242B-6309-4B24-ACE1-95CE464E5D3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0.2</c:v>
                </c:pt>
                <c:pt idx="1">
                  <c:v>0</c:v>
                </c:pt>
                <c:pt idx="2">
                  <c:v>0.19</c:v>
                </c:pt>
                <c:pt idx="3">
                  <c:v>0.11</c:v>
                </c:pt>
                <c:pt idx="4">
                  <c:v>0.12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80%</c:v>
                  </c:pt>
                  <c:pt idx="1">
                    <c:v>-</c:v>
                  </c:pt>
                  <c:pt idx="2">
                    <c:v>81%</c:v>
                  </c:pt>
                  <c:pt idx="3">
                    <c:v>89%</c:v>
                  </c:pt>
                  <c:pt idx="4">
                    <c:v>88%</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0.83</c:v>
                </c:pt>
                <c:pt idx="1">
                  <c:v>0.84</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EA63DEC1-6B96-4A35-BC81-D71A03E6C9E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05DCEADA-90C6-4285-8E8A-B92D091A5FA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D505B58A-27CA-4819-B50C-796D1950CD5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06E140CD-CB71-4022-94C3-15A4E9F8F8B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0.17</c:v>
                </c:pt>
                <c:pt idx="1">
                  <c:v>0.16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83%</c:v>
                  </c:pt>
                  <c:pt idx="1">
                    <c:v>84%</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0.83</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13451227-D22B-4D92-ACB4-2C19778DCDD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AAFDCEE9-BB67-4AFD-B941-72CED27EF86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0.17</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83%</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88</c:v>
                </c:pt>
                <c:pt idx="2">
                  <c:v>3</c:v>
                </c:pt>
                <c:pt idx="3">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92</c:v>
                </c:pt>
                <c:pt idx="1">
                  <c:v>6</c:v>
                </c:pt>
                <c:pt idx="2">
                  <c:v>1</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US"/>
                      <a:t>58%</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0-115E-48E7-9278-D03DDCBD9794}"/>
                </c:ext>
              </c:extLst>
            </c:dLbl>
            <c:dLbl>
              <c:idx val="1"/>
              <c:tx>
                <c:rich>
                  <a:bodyPr/>
                  <a:lstStyle/>
                  <a:p>
                    <a:fld id="{64802E5D-614B-4FEA-B9D5-B472510DC8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4FE1B2EB-4A66-46B5-ACEF-8418E12DBE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3EB456A2-92F3-49A4-A2A0-F47B5972F9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6FA94861-088C-4CFC-9EC0-20CFCBD0DD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5540A0A9-34F4-418E-B03E-CAB2B2C383F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r>
                      <a:rPr lang="en-GB"/>
                      <a:t>33%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58</c:v>
                </c:pt>
                <c:pt idx="1">
                  <c:v>6</c:v>
                </c:pt>
                <c:pt idx="2">
                  <c:v>4</c:v>
                </c:pt>
                <c:pt idx="3">
                  <c:v>1</c:v>
                </c:pt>
                <c:pt idx="4">
                  <c:v>3</c:v>
                </c:pt>
                <c:pt idx="5">
                  <c:v>3</c:v>
                </c:pt>
                <c:pt idx="6">
                  <c:v>33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58%p</c:v>
                  </c:pt>
                  <c:pt idx="1">
                    <c:v>6%</c:v>
                  </c:pt>
                  <c:pt idx="2">
                    <c:v>4%</c:v>
                  </c:pt>
                  <c:pt idx="3">
                    <c:v>1%</c:v>
                  </c:pt>
                  <c:pt idx="4">
                    <c:v>3%</c:v>
                  </c:pt>
                  <c:pt idx="5">
                    <c:v>3%</c:v>
                  </c:pt>
                  <c:pt idx="6">
                    <c:v>33%q</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6C97E86C-06B0-4189-BFD5-88B64B4A97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0149D100-DB08-4EC6-8053-F25BA367E6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DF6E71E6-BADC-4FF2-8316-0976CB6D1E9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976A816A-E9EC-491C-B1B4-9C101DC828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5A0D2C51-2253-49A8-829C-12806D1426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A81BBC10-2A5D-4B5A-8D07-4289537186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56</c:v>
                </c:pt>
                <c:pt idx="1">
                  <c:v>8</c:v>
                </c:pt>
                <c:pt idx="2">
                  <c:v>3</c:v>
                </c:pt>
                <c:pt idx="3">
                  <c:v>4</c:v>
                </c:pt>
                <c:pt idx="4">
                  <c:v>12</c:v>
                </c:pt>
                <c:pt idx="5">
                  <c:v>5</c:v>
                </c:pt>
                <c:pt idx="6">
                  <c:v>32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56%</c:v>
                  </c:pt>
                  <c:pt idx="1">
                    <c:v>8%</c:v>
                  </c:pt>
                  <c:pt idx="2">
                    <c:v>3%</c:v>
                  </c:pt>
                  <c:pt idx="3">
                    <c:v>4%</c:v>
                  </c:pt>
                  <c:pt idx="4">
                    <c:v>12%</c:v>
                  </c:pt>
                  <c:pt idx="5">
                    <c:v>5%</c:v>
                  </c:pt>
                  <c:pt idx="6">
                    <c:v>32%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265833BE-7070-486D-B922-5FD84FE6BC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E129CEC2-AD79-4547-B64F-CCCF607E2E7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98B160DC-DB4C-4078-B78C-6E5AEA7392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14%</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3-EF04-40F3-B91F-C8C4FA5B6E26}"/>
                </c:ext>
              </c:extLst>
            </c:dLbl>
            <c:dLbl>
              <c:idx val="1"/>
              <c:tx>
                <c:rich>
                  <a:bodyPr/>
                  <a:lstStyle/>
                  <a:p>
                    <a:r>
                      <a:rPr lang="en-GB"/>
                      <a:t>86%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14</c:v>
                </c:pt>
                <c:pt idx="1">
                  <c:v>86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14%p</c:v>
                  </c:pt>
                  <c:pt idx="1">
                    <c:v>86%q</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51EECD70-F680-4396-845E-0DDF6A1C9D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899A7F70-56C2-4893-AECB-B0ABDC9D1B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15</c:v>
                </c:pt>
                <c:pt idx="1">
                  <c:v>85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15%</c:v>
                  </c:pt>
                  <c:pt idx="1">
                    <c:v>85%</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312897FE-C5E2-4ADB-B639-4A1CD0537A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F2B623B5-8EBC-417A-89BF-5BF7B4E135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8FB50393-CA30-4F44-9CDB-298AD675F10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D8072019-DFEE-4402-8FF7-EA4C4056728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0.57999999999999996</c:v>
                </c:pt>
                <c:pt idx="1">
                  <c:v>0.41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58%</c:v>
                  </c:pt>
                  <c:pt idx="1">
                    <c:v>41%</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154452C9-A9B8-42B6-A1FC-63B04F6762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F02D2574-5B69-436F-9AAA-301D664395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3946EA8F-DB65-4583-8974-FB297A4683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BFE324C1-CCB6-426F-8E4F-0CC2584055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0.52</c:v>
                </c:pt>
                <c:pt idx="1">
                  <c:v>0.47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52%</c:v>
                  </c:pt>
                  <c:pt idx="1">
                    <c:v>47%</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DFA14F13-6AFE-4660-AFB6-00201FBE85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28%</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1819-49AB-9068-B304DBA3CCB4}"/>
                </c:ext>
              </c:extLst>
            </c:dLbl>
            <c:dLbl>
              <c:idx val="1"/>
              <c:tx>
                <c:rich>
                  <a:bodyPr/>
                  <a:lstStyle/>
                  <a:p>
                    <a:r>
                      <a:rPr lang="en-GB"/>
                      <a:t>72%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28</c:v>
                </c:pt>
                <c:pt idx="1">
                  <c:v>72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28%p</c:v>
                  </c:pt>
                  <c:pt idx="1">
                    <c:v>72%q</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EBB0D750-1439-46EB-BA5E-D4A60EDA54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234C2EF0-02E6-4AEE-9D42-BA900E0FE9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c:v>
                  </c:pt>
                  <c:pt idx="1">
                    <c:v>97%</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701DB269-903D-4930-8DD1-B3679A6D61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FAB516D6-9B6F-45D2-B32A-6E8FDB53C5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9C2D71AB-E44E-4BC5-A032-4CCF29B2BE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E3FBDBB0-2794-4933-8DD8-D035991562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C92F6441-3E44-4932-81C4-7E29D85B10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EC9BEA7F-10AF-4094-BEB7-1B4A09B5F0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91C7EBB1-7F7A-47E5-B350-DF9DF93B01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r>
                      <a:rPr lang="en-GB"/>
                      <a:t>25%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3EB-456C-B74D-581899DAC290}"/>
                </c:ext>
              </c:extLst>
            </c:dLbl>
            <c:dLbl>
              <c:idx val="6"/>
              <c:tx>
                <c:rich>
                  <a:bodyPr/>
                  <a:lstStyle/>
                  <a:p>
                    <a:fld id="{12F6200A-BB65-4E9F-8949-937F934A089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77</c:v>
                </c:pt>
                <c:pt idx="1">
                  <c:v>91</c:v>
                </c:pt>
                <c:pt idx="2">
                  <c:v>80</c:v>
                </c:pt>
                <c:pt idx="3">
                  <c:v>74</c:v>
                </c:pt>
                <c:pt idx="4">
                  <c:v>89</c:v>
                </c:pt>
                <c:pt idx="5">
                  <c:v>25</c:v>
                </c:pt>
                <c:pt idx="6">
                  <c:v>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77%</c:v>
                  </c:pt>
                  <c:pt idx="1">
                    <c:v>91%</c:v>
                  </c:pt>
                  <c:pt idx="2">
                    <c:v>80%</c:v>
                  </c:pt>
                  <c:pt idx="3">
                    <c:v>74%</c:v>
                  </c:pt>
                  <c:pt idx="4">
                    <c:v>89%</c:v>
                  </c:pt>
                  <c:pt idx="5">
                    <c:v>25%q</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GB"/>
                      <a:t>88%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3E36-4621-A2A8-3ADDA83CA04C}"/>
                </c:ext>
              </c:extLst>
            </c:dLbl>
            <c:dLbl>
              <c:idx val="1"/>
              <c:tx>
                <c:rich>
                  <a:bodyPr/>
                  <a:lstStyle/>
                  <a:p>
                    <a:fld id="{7564F635-DFDE-4FF3-8DA0-F2D988A08B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3A7095CC-3DA0-4ABB-8363-925E8F3D70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r>
                      <a:rPr lang="en-GB"/>
                      <a:t>79%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fld id="{ACB91F32-8E60-4CEF-AFDC-C114A3ABC4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A7BAB8A0-5071-44C4-B5D7-CA11DD826A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981EB45E-CDA1-47B8-9E87-2F4305BE81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88</c:v>
                </c:pt>
                <c:pt idx="1">
                  <c:v>91</c:v>
                </c:pt>
                <c:pt idx="2">
                  <c:v>68</c:v>
                </c:pt>
                <c:pt idx="3">
                  <c:v>79</c:v>
                </c:pt>
                <c:pt idx="4">
                  <c:v>90</c:v>
                </c:pt>
                <c:pt idx="5">
                  <c:v>39</c:v>
                </c:pt>
                <c:pt idx="6">
                  <c:v>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88%p</c:v>
                  </c:pt>
                  <c:pt idx="1">
                    <c:v>91%</c:v>
                  </c:pt>
                  <c:pt idx="2">
                    <c:v>68%</c:v>
                  </c:pt>
                  <c:pt idx="3">
                    <c:v>79%p</c:v>
                  </c:pt>
                  <c:pt idx="4">
                    <c:v>90%</c:v>
                  </c:pt>
                  <c:pt idx="5">
                    <c:v>39%</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50</c:v>
                </c:pt>
                <c:pt idx="1">
                  <c:v>31</c:v>
                </c:pt>
                <c:pt idx="2">
                  <c:v>15</c:v>
                </c:pt>
                <c:pt idx="3">
                  <c:v>3</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44</c:v>
                </c:pt>
                <c:pt idx="1">
                  <c:v>38</c:v>
                </c:pt>
                <c:pt idx="2">
                  <c:v>12</c:v>
                </c:pt>
                <c:pt idx="3">
                  <c:v>4</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BB222E0A-7051-44BD-BA4B-F7F8E0C954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D1DE1A63-97B1-40A2-BB45-38375747C7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E9D86790-EB92-4A8D-B8DD-4AC13DCCE8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33262C8C-6F98-4B9D-97E1-0F84F5D222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0.97</c:v>
                </c:pt>
                <c:pt idx="1">
                  <c:v>0.01</c:v>
                </c:pt>
                <c:pt idx="2">
                  <c:v>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97%</c:v>
                  </c:pt>
                  <c:pt idx="1">
                    <c:v>1%</c:v>
                  </c:pt>
                  <c:pt idx="2">
                    <c:v>2%</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10</c:v>
                </c:pt>
                <c:pt idx="1">
                  <c:v>23</c:v>
                </c:pt>
                <c:pt idx="2">
                  <c:v>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11</c:v>
                </c:pt>
                <c:pt idx="1">
                  <c:v>43</c:v>
                </c:pt>
                <c:pt idx="2">
                  <c:v>46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15</c:v>
                </c:pt>
                <c:pt idx="2">
                  <c:v>28</c:v>
                </c:pt>
                <c:pt idx="3">
                  <c:v>18</c:v>
                </c:pt>
                <c:pt idx="4">
                  <c:v>22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25</c:v>
                </c:pt>
                <c:pt idx="2">
                  <c:v>16</c:v>
                </c:pt>
                <c:pt idx="3">
                  <c:v>18</c:v>
                </c:pt>
                <c:pt idx="4">
                  <c:v>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0.14899999999999999</c:v>
                </c:pt>
                <c:pt idx="1">
                  <c:v>0.32600000000000001</c:v>
                </c:pt>
                <c:pt idx="2">
                  <c:v>0.192</c:v>
                </c:pt>
                <c:pt idx="3">
                  <c:v>0.20100000000000001</c:v>
                </c:pt>
                <c:pt idx="4">
                  <c:v>0.13200000000000001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0.23</c:v>
                </c:pt>
                <c:pt idx="1">
                  <c:v>0.375</c:v>
                </c:pt>
                <c:pt idx="2">
                  <c:v>0.17100000000000001</c:v>
                </c:pt>
                <c:pt idx="3">
                  <c:v>0.13100000000000001</c:v>
                </c:pt>
                <c:pt idx="4">
                  <c:v>9.1999999999999998E-2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14</c:v>
                </c:pt>
                <c:pt idx="2">
                  <c:v>24</c:v>
                </c:pt>
                <c:pt idx="3">
                  <c:v>19</c:v>
                </c:pt>
                <c:pt idx="4">
                  <c:v>30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19</c:v>
                </c:pt>
                <c:pt idx="2">
                  <c:v>15</c:v>
                </c:pt>
                <c:pt idx="3">
                  <c:v>23</c:v>
                </c:pt>
                <c:pt idx="4">
                  <c:v>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19</c:v>
                </c:pt>
                <c:pt idx="1">
                  <c:v>24</c:v>
                </c:pt>
                <c:pt idx="2">
                  <c:v>23</c:v>
                </c:pt>
                <c:pt idx="3">
                  <c:v>16</c:v>
                </c:pt>
                <c:pt idx="4">
                  <c:v>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29</c:v>
                </c:pt>
                <c:pt idx="1">
                  <c:v>32</c:v>
                </c:pt>
                <c:pt idx="2">
                  <c:v>15</c:v>
                </c:pt>
                <c:pt idx="3">
                  <c:v>12</c:v>
                </c:pt>
                <c:pt idx="4">
                  <c:v>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FA82AD3F-A2A2-48C5-99F6-D139C17C3C0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CE339486-0E5C-41A8-8A2D-F3A6148299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A7BD9EFF-6AFE-47D7-9108-4C4571193D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654EECA2-9AC7-4374-8009-A73852DB5F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0.76</c:v>
                </c:pt>
                <c:pt idx="1">
                  <c:v>0.05</c:v>
                </c:pt>
                <c:pt idx="2">
                  <c:v>0.04</c:v>
                </c:pt>
                <c:pt idx="3">
                  <c:v>0.12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76%</c:v>
                  </c:pt>
                  <c:pt idx="1">
                    <c:v>5%</c:v>
                  </c:pt>
                  <c:pt idx="2">
                    <c:v>4%</c:v>
                  </c:pt>
                  <c:pt idx="3">
                    <c:v>12%</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5CB08CC2-64A1-4F05-AEA0-DFE950A596F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55C859EF-1C9D-4419-BFE8-82BCB7EC68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371EA5B1-F278-4038-8453-6AD116E998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3F5AA03E-FD59-426A-B1C0-4BA60A4490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0.47</c:v>
                </c:pt>
                <c:pt idx="1">
                  <c:v>0.02</c:v>
                </c:pt>
                <c:pt idx="2">
                  <c:v>0.16</c:v>
                </c:pt>
                <c:pt idx="3">
                  <c:v>0.3</c:v>
                </c:pt>
                <c:pt idx="4">
                  <c:v>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47%</c:v>
                  </c:pt>
                  <c:pt idx="1">
                    <c:v>2%</c:v>
                  </c:pt>
                  <c:pt idx="2">
                    <c:v>16%</c:v>
                  </c:pt>
                  <c:pt idx="3">
                    <c:v>30%</c:v>
                  </c:pt>
                  <c:pt idx="4">
                    <c:v>3%</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12</c:v>
                </c:pt>
                <c:pt idx="2">
                  <c:v>26</c:v>
                </c:pt>
                <c:pt idx="3">
                  <c:v>19</c:v>
                </c:pt>
                <c:pt idx="4">
                  <c:v>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19</c:v>
                </c:pt>
                <c:pt idx="2">
                  <c:v>23</c:v>
                </c:pt>
                <c:pt idx="3">
                  <c:v>17</c:v>
                </c:pt>
                <c:pt idx="4">
                  <c:v>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12</c:v>
                </c:pt>
                <c:pt idx="1">
                  <c:v>27</c:v>
                </c:pt>
                <c:pt idx="2">
                  <c:v>41</c:v>
                </c:pt>
                <c:pt idx="3">
                  <c:v>20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25</c:v>
                </c:pt>
                <c:pt idx="1">
                  <c:v>34</c:v>
                </c:pt>
                <c:pt idx="2">
                  <c:v>32</c:v>
                </c:pt>
                <c:pt idx="3">
                  <c:v>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48</c:v>
                </c:pt>
                <c:pt idx="1">
                  <c:v>32</c:v>
                </c:pt>
                <c:pt idx="2">
                  <c:v>13</c:v>
                </c:pt>
                <c:pt idx="3">
                  <c:v>3</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71</c:v>
                </c:pt>
                <c:pt idx="1">
                  <c:v>21</c:v>
                </c:pt>
                <c:pt idx="2">
                  <c:v>5</c:v>
                </c:pt>
                <c:pt idx="3">
                  <c:v>1</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37</c:v>
                </c:pt>
                <c:pt idx="1">
                  <c:v>48</c:v>
                </c:pt>
                <c:pt idx="2">
                  <c:v>14</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35</c:v>
                </c:pt>
                <c:pt idx="1">
                  <c:v>51</c:v>
                </c:pt>
                <c:pt idx="2">
                  <c:v>11</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E36CF378-A1AF-4F13-BFFD-9C7BF36D08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3B60CF43-6086-42A4-A6C9-FE710C299CF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50D00A99-654C-420B-A333-59EAA36A78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79BA46A4-D116-4244-8319-6E1B55D665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45116CEF-0FAD-4BA7-A5C6-0EB1354040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00899389-86FF-42EA-8316-D30467CE59B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54</c:v>
                </c:pt>
                <c:pt idx="1">
                  <c:v>46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54%</c:v>
                  </c:pt>
                  <c:pt idx="1">
                    <c:v>46%</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E4905863-1837-4A1D-A2E5-AC2BD0FAEF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69%</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61B2-481E-8927-CB542BF48EB3}"/>
                </c:ext>
              </c:extLst>
            </c:dLbl>
            <c:dLbl>
              <c:idx val="1"/>
              <c:tx>
                <c:rich>
                  <a:bodyPr/>
                  <a:lstStyle/>
                  <a:p>
                    <a:r>
                      <a:rPr lang="en-GB"/>
                      <a:t>31%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69</c:v>
                </c:pt>
                <c:pt idx="1">
                  <c:v>31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69%q</c:v>
                  </c:pt>
                  <c:pt idx="1">
                    <c:v>31%p</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80D50465-6036-4C04-8A79-91DD12D143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07D9EFB0-3503-4899-A4B4-CB3515286C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B40A67B1-F40D-493D-9FB1-A06CD16D533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37%</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331F-4356-B084-576816CB2DE3}"/>
                </c:ext>
              </c:extLst>
            </c:dLbl>
            <c:dLbl>
              <c:idx val="1"/>
              <c:tx>
                <c:rich>
                  <a:bodyPr/>
                  <a:lstStyle/>
                  <a:p>
                    <a:r>
                      <a:rPr lang="en-GB"/>
                      <a:t>63%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37</c:v>
                </c:pt>
                <c:pt idx="1">
                  <c:v>63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37%q</c:v>
                  </c:pt>
                  <c:pt idx="1">
                    <c:v>63%p</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32B6E654-B55E-42B9-8A57-85FF1A7C45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1A8F2EBD-A06D-44EE-A97C-84852914FD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43</c:v>
                </c:pt>
                <c:pt idx="1">
                  <c:v>57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43%</c:v>
                  </c:pt>
                  <c:pt idx="1">
                    <c:v>57%</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7D88EE50-F6DE-4A4E-BB52-B65BB3B49D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6BF1F6B6-AD2E-4C79-BE4E-2D60FBF903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32</c:v>
                </c:pt>
                <c:pt idx="1">
                  <c:v>68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32%</c:v>
                  </c:pt>
                  <c:pt idx="1">
                    <c:v>68%</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3DB98DC0-FC8A-4C71-8DC1-2BE51539715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2E76D2AD-993F-4879-BC84-90298A39E8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255C95C0-734F-4B8E-B747-F5E0B87BA13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70%</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30%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70</c:v>
                </c:pt>
                <c:pt idx="1">
                  <c:v>30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70%q</c:v>
                  </c:pt>
                  <c:pt idx="1">
                    <c:v>30%p</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D54929A1-8627-493B-A71C-53232ED6C0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66478FFF-8343-4589-932B-FB0FE3C87D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60</c:v>
                </c:pt>
                <c:pt idx="1">
                  <c:v>40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60%</c:v>
                  </c:pt>
                  <c:pt idx="1">
                    <c:v>40%</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835745DF-496E-459D-8EAA-99131A5E27C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404E94A4-299E-46C2-8FC7-99743F253F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45</c:v>
                </c:pt>
                <c:pt idx="1">
                  <c:v>55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45%</c:v>
                  </c:pt>
                  <c:pt idx="1">
                    <c:v>55%</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BB0F7218-1ED8-4FA5-AEF5-A87BD6C73A9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27E3C5E4-974C-475F-A5D3-DF42EE9B36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73</c:v>
                </c:pt>
                <c:pt idx="1">
                  <c:v>27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73%</c:v>
                  </c:pt>
                  <c:pt idx="1">
                    <c:v>27%</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4CDB74B0-E395-4BBC-B9AD-ECAB400E9A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D54C62AA-5F0C-449B-ACE6-68535920756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71</c:v>
                </c:pt>
                <c:pt idx="1">
                  <c:v>29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71%</c:v>
                  </c:pt>
                  <c:pt idx="1">
                    <c:v>29%</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49</c:v>
                </c:pt>
                <c:pt idx="1">
                  <c:v>31</c:v>
                </c:pt>
                <c:pt idx="2">
                  <c:v>20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43</c:v>
                </c:pt>
                <c:pt idx="1">
                  <c:v>47</c:v>
                </c:pt>
                <c:pt idx="2">
                  <c:v>10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72183A0A-7F6E-4B3B-8293-0BFAB69D1E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E9EAC392-2618-4A16-9DDA-BC2A358C7A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0BC5F523-153D-4AA5-A1DB-6B46717E5D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AB3DFDE6-D78A-4B03-AD84-01AE276098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02307F60-4739-4B92-A3E6-A7E8ADE47E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EA618943-EB3C-480B-AC68-B822DF0377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66</c:v>
                </c:pt>
                <c:pt idx="1">
                  <c:v>6</c:v>
                </c:pt>
                <c:pt idx="2">
                  <c:v>61</c:v>
                </c:pt>
                <c:pt idx="3">
                  <c:v>30</c:v>
                </c:pt>
                <c:pt idx="4">
                  <c:v>21</c:v>
                </c:pt>
                <c:pt idx="5">
                  <c:v>17</c:v>
                </c:pt>
                <c:pt idx="6">
                  <c:v>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66%</c:v>
                  </c:pt>
                  <c:pt idx="1">
                    <c:v>6%</c:v>
                  </c:pt>
                  <c:pt idx="2">
                    <c:v>61%</c:v>
                  </c:pt>
                  <c:pt idx="3">
                    <c:v>30%</c:v>
                  </c:pt>
                  <c:pt idx="4">
                    <c:v>21%</c:v>
                  </c:pt>
                  <c:pt idx="5">
                    <c:v>17%</c:v>
                  </c:pt>
                  <c:pt idx="6">
                    <c:v>9%</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E61CE86B-DC76-4338-804B-DE9F44EB19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A9245BD8-B045-4252-A03B-D7CE2A88F5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C277239C-CD90-4C46-93A0-2D51D2F45A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r>
                      <a:rPr lang="en-GB"/>
                      <a:t>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121A-46C7-99A3-C7EC76CE57AC}"/>
                </c:ext>
              </c:extLst>
            </c:dLbl>
            <c:dLbl>
              <c:idx val="5"/>
              <c:tx>
                <c:rich>
                  <a:bodyPr/>
                  <a:lstStyle/>
                  <a:p>
                    <a:r>
                      <a:rPr lang="en-GB"/>
                      <a:t>21%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21A-46C7-99A3-C7EC76CE57AC}"/>
                </c:ext>
              </c:extLst>
            </c:dLbl>
            <c:dLbl>
              <c:idx val="6"/>
              <c:tx>
                <c:rich>
                  <a:bodyPr/>
                  <a:lstStyle/>
                  <a:p>
                    <a:fld id="{A001F2FE-9B5E-4954-A0FB-B409899D0E7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34</c:v>
                </c:pt>
                <c:pt idx="1">
                  <c:v>20</c:v>
                </c:pt>
                <c:pt idx="2">
                  <c:v>39</c:v>
                </c:pt>
                <c:pt idx="3">
                  <c:v>36</c:v>
                </c:pt>
                <c:pt idx="4">
                  <c:v>3</c:v>
                </c:pt>
                <c:pt idx="5">
                  <c:v>21</c:v>
                </c:pt>
                <c:pt idx="6">
                  <c:v>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34%</c:v>
                  </c:pt>
                  <c:pt idx="1">
                    <c:v>20%</c:v>
                  </c:pt>
                  <c:pt idx="2">
                    <c:v>39%</c:v>
                  </c:pt>
                  <c:pt idx="3">
                    <c:v>36%</c:v>
                  </c:pt>
                  <c:pt idx="4">
                    <c:v>3%q</c:v>
                  </c:pt>
                  <c:pt idx="5">
                    <c:v>21%p</c:v>
                  </c:pt>
                  <c:pt idx="6">
                    <c:v>9%</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53</c:v>
                </c:pt>
                <c:pt idx="1">
                  <c:v>38</c:v>
                </c:pt>
                <c:pt idx="2">
                  <c:v>7</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63</c:v>
                </c:pt>
                <c:pt idx="1">
                  <c:v>34</c:v>
                </c:pt>
                <c:pt idx="2">
                  <c:v>2</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85%</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0.78</c:v>
                </c:pt>
                <c:pt idx="1">
                  <c:v>0.89</c:v>
                </c:pt>
                <c:pt idx="2">
                  <c:v>0.81</c:v>
                </c:pt>
                <c:pt idx="3">
                  <c:v>0.88</c:v>
                </c:pt>
                <c:pt idx="4">
                  <c:v>0.83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9C5C0FAF-6C3F-45DF-ABA2-CBA1E6AB7C2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D100919E-DE17-47CD-9865-2AFE3D896DD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58B9CC52-9B8F-4067-8EED-1EEE9DDE6EE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F2D6D05D-EAC0-463B-9529-890B433BE8E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0.22</c:v>
                </c:pt>
                <c:pt idx="1">
                  <c:v>0.11</c:v>
                </c:pt>
                <c:pt idx="2">
                  <c:v>0.19</c:v>
                </c:pt>
                <c:pt idx="3">
                  <c:v>0.12</c:v>
                </c:pt>
                <c:pt idx="4">
                  <c:v>0.17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78%</c:v>
                  </c:pt>
                  <c:pt idx="1">
                    <c:v>89%</c:v>
                  </c:pt>
                  <c:pt idx="2">
                    <c:v>81%</c:v>
                  </c:pt>
                  <c:pt idx="3">
                    <c:v>88%</c:v>
                  </c:pt>
                  <c:pt idx="4">
                    <c:v>83%</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EAST LONDON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EAST LONDON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EAST LONDON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EAST LONDON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EAST LONDON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SOUTH EAST LONDON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377579210"/>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to monitor blood sugar levels
Healthcare professionals providing support in taking part in physical activity</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0450299"/>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624951187"/>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sharing information about diabetes at the time of diagnosis
Healthcare professionals having a conversation about what would happen next with their diabetes care at the time of diagnosis
Having a smoking status review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7752003"/>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SOUTH EAST LONDON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46050642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42334421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92% of respondents who were marked as Type 1 in the sample selected ‘Type 1’, 6% selected ‘Type 2’, 1% selected ‘Other’ and 1% selected ‘I don’t know’ ​</a:t>
            </a:r>
          </a:p>
          <a:p>
            <a:pPr marL="171450" indent="-171450">
              <a:buFont typeface="Arial" panose="020B0604020202020204" pitchFamily="34" charset="0"/>
              <a:buChar char="•"/>
              <a:defRPr/>
            </a:pPr>
            <a:r>
              <a:rPr lang="en-GB" sz="1200" dirty="0">
                <a:solidFill>
                  <a:schemeClr val="tx1"/>
                </a:solidFill>
                <a:effectLst/>
              </a:rPr>
              <a:t>88% of respondents who were marked as Type 2 in the sample selected ‘Type 2’, 4% selected ‘Type 1’, 3% selected ‘Other’ and 5%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(393); Type 2, ICS (540)).</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805369521"/>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802971296"/>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629715696"/>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674529392"/>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230461950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(347); Type 2, National (19,941), ICS (435))</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160112085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13766438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(342); Type 2, National (22,278), ICS (479))</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315715107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69521996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(304); Type 2, National (21,082), ICS (462))</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111030464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325899524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(392); Type 2, National (24,180), ICS (537))</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169612277"/>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646104071"/>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8861169"/>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4027295084"/>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150750131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(378); Type 2, National (22,482), ICS (487))</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02098911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73573506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118832068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111744466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11406241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168903902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46716510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59487553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422149311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(376); Type 2, National (22,670), ICS (490))</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89241696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328486093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205742111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87837118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79548099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145372367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382338667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333060096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253684760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(390); Type 2, National (24,076), ICS (529))</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428717136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309519455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49046038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56697963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233638527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1727022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121394698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76226507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(392); Type 2, National (24,153), ICS (533))</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12394381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175750956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54569358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419606926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169785003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3247710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272477481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235522042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247728548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(393); Type 2, National (24,135), ICS (531))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349585073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244314042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110708203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6933945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70017943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403779331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49098831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94795434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247381388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(393); Type 2, National (24,084), ICS (529))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422742531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366451429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79444846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356503534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09384287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247493277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300803998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338104073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56626585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(393); Type 2, National (24,070), ICS (525))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50429399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3126676747"/>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111510853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1480223434"/>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958555445"/>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278809212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2260385171"/>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2224134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88994856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(392); Type 2, National (24,260), ICS (533))</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32238199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65769970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345799952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250789912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04991416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97369177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16333502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409467475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23150952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(392); Type 2, National (24,267), ICS (534))</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280949569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370672416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182177029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179376997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369621418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330242195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314921449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50077788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232269695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(392); Type 2, National (24,196), ICS (537))</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172626092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73466806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116933686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(391); Type 2, National (24,019), ICS (531))</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69790314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322271717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(179); Type 2, National (11,860), ICS (261))</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268652035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221526920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(376); Type 2, National (21,228), ICS (476))</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167395546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89557556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(371); Type 2, National (20,915), ICS (462))</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62119292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36213825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(353); Type 2, National (20,086), ICS (459))</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429018577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149432977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(369); Type 2, National (21,890), ICS (474))</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387301545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75628030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(352); Type 2, National (18,585), ICS (424))</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72750457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316036127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125743813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287544261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38792643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45169712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401681960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369752078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(373); Type 2, National (22,580), ICS (495))</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12259483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727810125"/>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3871011935"/>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2947407030"/>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1744280092"/>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239486988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(306); Type 2, National (12,350), ICS (290))</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303027103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3492878620"/>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367476116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35826173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8271809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91943281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58949151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382198089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(378); Type 2, National (10,911), ICS (285))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80765673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105606555"/>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596964254"/>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436329572"/>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274579429"/>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687713612"/>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4118784211"/>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(374))</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802099121"/>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945674717"/>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608097728"/>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322241331"/>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967989745"/>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797053901"/>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(488))</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SOUTH EAST LONDON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2,927</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937</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32%</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393</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544</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1,104</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1,823</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1535549827"/>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3327529723"/>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3414535660"/>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1453189088"/>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801923153"/>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3735247162"/>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3465315318"/>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SOUTH EAST LONDON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008246613"/>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weight and BMI check as part of their last annual review
Having a urine test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571503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691764027"/>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7537899"/>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1903</TotalTime>
  <Words>5336</Words>
  <Application>Microsoft Office PowerPoint</Application>
  <PresentationFormat>Widescreen</PresentationFormat>
  <Paragraphs>811</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Wingdings</vt:lpstr>
      <vt:lpstr>Arial Black</vt:lpstr>
      <vt:lpstr>Arial</vt:lpstr>
      <vt:lpstr>Barlow</vt:lpstr>
      <vt:lpstr>HelveticaNeueLT Std Lt Cn</vt:lpstr>
      <vt:lpstr>Arial (Body)</vt:lpstr>
      <vt:lpstr>Wingdings 3</vt:lpstr>
      <vt:lpstr>Roboto</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Katherine Fisher</cp:lastModifiedBy>
  <cp:revision>173</cp:revision>
  <cp:lastPrinted>2024-09-17T13:37:47Z</cp:lastPrinted>
  <dcterms:created xsi:type="dcterms:W3CDTF">2024-06-17T14:42:21Z</dcterms:created>
  <dcterms:modified xsi:type="dcterms:W3CDTF">2024-12-04T10:34:31Z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